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jpeg" ContentType="image/jpeg"/>
  <Override PartName="/ppt/media/image29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b="0" lang="ru-RU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rgbClr val="8b8b8b"/>
                </a:solidFill>
                <a:latin typeface="Calibri"/>
              </a:rPr>
              <a:t>Образец текста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86DA89E-C7F7-458A-9164-5C8FD23E8B6D}" type="datetime">
              <a:rPr b="0" lang="ru-RU" sz="1200" spc="-1" strike="noStrike">
                <a:solidFill>
                  <a:srgbClr val="8b8b8b"/>
                </a:solidFill>
                <a:latin typeface="Calibri"/>
              </a:rPr>
              <a:t>10.3.23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3F21D13-47D0-465D-BD43-FB8976A1CFD8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2</a:t>
            </a:fld>
            <a:endParaRPr b="0" lang="ru-RU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b="0" lang="ru-RU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4255D96-75C8-41E2-AF12-05DD3E13D757}" type="datetime">
              <a:rPr b="0" lang="ru-RU" sz="1200" spc="-1" strike="noStrike">
                <a:solidFill>
                  <a:srgbClr val="8b8b8b"/>
                </a:solidFill>
                <a:latin typeface="Calibri"/>
              </a:rPr>
              <a:t>10.3.23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1FFE16E-0584-4A3B-A5FD-09AC25984CC7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443761B3-CF99-47D5-AD4D-E1B88696165D}" type="datetime">
              <a:rPr b="0" lang="ru-RU" sz="1200" spc="-1" strike="noStrike">
                <a:solidFill>
                  <a:srgbClr val="8b8b8b"/>
                </a:solidFill>
                <a:latin typeface="Calibri"/>
              </a:rPr>
              <a:t>10.3.23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7E7338C-ED08-4B1E-8FB0-EE2F87C1ECC6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1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Рисунок 9" descr=""/>
          <p:cNvPicPr/>
          <p:nvPr/>
        </p:nvPicPr>
        <p:blipFill>
          <a:blip r:embed="rId1"/>
          <a:stretch/>
        </p:blipFill>
        <p:spPr>
          <a:xfrm>
            <a:off x="0" y="2649960"/>
            <a:ext cx="2742840" cy="1366920"/>
          </a:xfrm>
          <a:prstGeom prst="rect">
            <a:avLst/>
          </a:prstGeom>
          <a:ln>
            <a:noFill/>
          </a:ln>
        </p:spPr>
      </p:pic>
      <p:pic>
        <p:nvPicPr>
          <p:cNvPr id="124" name="Рисунок 10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666720" y="544320"/>
            <a:ext cx="3018960" cy="939600"/>
          </a:xfrm>
          <a:prstGeom prst="rect">
            <a:avLst/>
          </a:prstGeom>
          <a:ln>
            <a:noFill/>
          </a:ln>
        </p:spPr>
      </p:pic>
      <p:sp>
        <p:nvSpPr>
          <p:cNvPr id="125" name="TextShape 1"/>
          <p:cNvSpPr txBox="1"/>
          <p:nvPr/>
        </p:nvSpPr>
        <p:spPr>
          <a:xfrm>
            <a:off x="3051000" y="2645640"/>
            <a:ext cx="8410320" cy="1290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1" lang="ru-RU" sz="4000" spc="-1" strike="noStrike">
                <a:solidFill>
                  <a:srgbClr val="c00000"/>
                </a:solidFill>
                <a:latin typeface="Times New Roman"/>
                <a:ea typeface="Calibri Light"/>
              </a:rPr>
              <a:t>Паттерны проектирования и содержание принципов SOLID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4908600" y="4694400"/>
            <a:ext cx="6438600" cy="1395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400" spc="-1" strike="noStrike">
                <a:solidFill>
                  <a:srgbClr val="000000"/>
                </a:solidFill>
                <a:latin typeface="Calibri"/>
              </a:rPr>
              <a:t>Выполнили:</a:t>
            </a: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 студенты группы Иб-321   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Ларионов Алексей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Башук Антон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Рисунок 10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680" cy="837720"/>
          </a:xfrm>
          <a:prstGeom prst="rect">
            <a:avLst/>
          </a:prstGeom>
          <a:ln>
            <a:noFill/>
          </a:ln>
        </p:spPr>
      </p:pic>
      <p:pic>
        <p:nvPicPr>
          <p:cNvPr id="185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400" cy="696960"/>
          </a:xfrm>
          <a:prstGeom prst="rect">
            <a:avLst/>
          </a:prstGeom>
          <a:ln>
            <a:noFill/>
          </a:ln>
        </p:spPr>
      </p:pic>
      <p:sp>
        <p:nvSpPr>
          <p:cNvPr id="186" name="CustomShape 1"/>
          <p:cNvSpPr/>
          <p:nvPr/>
        </p:nvSpPr>
        <p:spPr>
          <a:xfrm flipV="1">
            <a:off x="1136880" y="1420560"/>
            <a:ext cx="10054440" cy="4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7" name="TextShape 2"/>
          <p:cNvSpPr txBox="1"/>
          <p:nvPr/>
        </p:nvSpPr>
        <p:spPr>
          <a:xfrm>
            <a:off x="3126960" y="676080"/>
            <a:ext cx="9108720" cy="696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1" lang="ru-RU" sz="3600" spc="-1" strike="noStrike">
                <a:solidFill>
                  <a:srgbClr val="c00000"/>
                </a:solidFill>
                <a:latin typeface="Calibri Light"/>
                <a:ea typeface="Calibri Light"/>
              </a:rPr>
              <a:t>Принцип подстановки Барбары Лисков (LSP)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TextShape 3"/>
          <p:cNvSpPr txBox="1"/>
          <p:nvPr/>
        </p:nvSpPr>
        <p:spPr>
          <a:xfrm>
            <a:off x="7818120" y="1920960"/>
            <a:ext cx="3852000" cy="4178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Принцип служит для того, чтобы обеспечить постоянство: класс-родитель и класс-потомок могут использоваться одинаковым образом без нарушения работы программы.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189" name="Рисунок 7" descr=""/>
          <p:cNvPicPr/>
          <p:nvPr/>
        </p:nvPicPr>
        <p:blipFill>
          <a:blip r:embed="rId3"/>
          <a:stretch/>
        </p:blipFill>
        <p:spPr>
          <a:xfrm>
            <a:off x="863640" y="1581480"/>
            <a:ext cx="5790960" cy="5184720"/>
          </a:xfrm>
          <a:prstGeom prst="rect">
            <a:avLst/>
          </a:prstGeom>
          <a:ln>
            <a:noFill/>
          </a:ln>
        </p:spPr>
      </p:pic>
      <p:sp>
        <p:nvSpPr>
          <p:cNvPr id="190" name="TextShape 4"/>
          <p:cNvSpPr txBox="1"/>
          <p:nvPr/>
        </p:nvSpPr>
        <p:spPr>
          <a:xfrm>
            <a:off x="11016000" y="6269040"/>
            <a:ext cx="93600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fld id="{D265864D-8A4E-4901-BDE2-FFA6754E094B}" type="slidenum">
              <a:rPr b="0" lang="ru-RU" sz="2400" spc="-1" strike="noStrike">
                <a:latin typeface="Times New Roman"/>
              </a:rPr>
              <a:t>&lt;номер&gt;</a:t>
            </a:fld>
            <a:endParaRPr b="0" lang="ru-RU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Рисунок 10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680" cy="837720"/>
          </a:xfrm>
          <a:prstGeom prst="rect">
            <a:avLst/>
          </a:prstGeom>
          <a:ln>
            <a:noFill/>
          </a:ln>
        </p:spPr>
      </p:pic>
      <p:pic>
        <p:nvPicPr>
          <p:cNvPr id="192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400" cy="696960"/>
          </a:xfrm>
          <a:prstGeom prst="rect">
            <a:avLst/>
          </a:prstGeom>
          <a:ln>
            <a:noFill/>
          </a:ln>
        </p:spPr>
      </p:pic>
      <p:sp>
        <p:nvSpPr>
          <p:cNvPr id="193" name="CustomShape 1"/>
          <p:cNvSpPr/>
          <p:nvPr/>
        </p:nvSpPr>
        <p:spPr>
          <a:xfrm flipV="1">
            <a:off x="1136880" y="1420560"/>
            <a:ext cx="10054440" cy="4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4" name="TextShape 2"/>
          <p:cNvSpPr txBox="1"/>
          <p:nvPr/>
        </p:nvSpPr>
        <p:spPr>
          <a:xfrm>
            <a:off x="3126960" y="676080"/>
            <a:ext cx="9108720" cy="696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1" lang="ru-RU" sz="3600" spc="-1" strike="noStrike">
                <a:solidFill>
                  <a:srgbClr val="c00000"/>
                </a:solidFill>
                <a:latin typeface="Calibri Light"/>
                <a:ea typeface="Calibri Light"/>
              </a:rPr>
              <a:t>Принцип разделения интерфейса (ISP)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7818120" y="1920960"/>
            <a:ext cx="3852000" cy="4178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>
            <a:normAutofit fontScale="88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Принцип служит для того, чтобы раздробить единый набор действий на ряд наборов поменьше – таким образом, каждый класс делает то, что от него действительно требуется, и ничего больше.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196" name="Рисунок 7" descr=""/>
          <p:cNvPicPr/>
          <p:nvPr/>
        </p:nvPicPr>
        <p:blipFill>
          <a:blip r:embed="rId3"/>
          <a:stretch/>
        </p:blipFill>
        <p:spPr>
          <a:xfrm>
            <a:off x="76320" y="2092680"/>
            <a:ext cx="7661880" cy="3874680"/>
          </a:xfrm>
          <a:prstGeom prst="rect">
            <a:avLst/>
          </a:prstGeom>
          <a:ln>
            <a:noFill/>
          </a:ln>
        </p:spPr>
      </p:pic>
      <p:sp>
        <p:nvSpPr>
          <p:cNvPr id="197" name="TextShape 4"/>
          <p:cNvSpPr txBox="1"/>
          <p:nvPr/>
        </p:nvSpPr>
        <p:spPr>
          <a:xfrm>
            <a:off x="11016000" y="6269040"/>
            <a:ext cx="93600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fld id="{0EF22C24-1766-46AB-B032-329FAFA343C4}" type="slidenum">
              <a:rPr b="0" lang="ru-RU" sz="2400" spc="-1" strike="noStrike">
                <a:latin typeface="Times New Roman"/>
              </a:rPr>
              <a:t>&lt;номер&gt;</a:t>
            </a:fld>
            <a:endParaRPr b="0" lang="ru-RU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Рисунок 10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680" cy="837720"/>
          </a:xfrm>
          <a:prstGeom prst="rect">
            <a:avLst/>
          </a:prstGeom>
          <a:ln>
            <a:noFill/>
          </a:ln>
        </p:spPr>
      </p:pic>
      <p:pic>
        <p:nvPicPr>
          <p:cNvPr id="199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400" cy="69696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 flipV="1">
            <a:off x="1136880" y="1420560"/>
            <a:ext cx="10054440" cy="4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1" name="TextShape 2"/>
          <p:cNvSpPr txBox="1"/>
          <p:nvPr/>
        </p:nvSpPr>
        <p:spPr>
          <a:xfrm>
            <a:off x="3126960" y="676080"/>
            <a:ext cx="9108720" cy="696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1" lang="ru-RU" sz="3600" spc="-1" strike="noStrike">
                <a:solidFill>
                  <a:srgbClr val="c00000"/>
                </a:solidFill>
                <a:latin typeface="Calibri Light"/>
                <a:ea typeface="Calibri Light"/>
              </a:rPr>
              <a:t>Принцип инверсии зависимости (DIP)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TextShape 3"/>
          <p:cNvSpPr txBox="1"/>
          <p:nvPr/>
        </p:nvSpPr>
        <p:spPr>
          <a:xfrm>
            <a:off x="7818120" y="1920960"/>
            <a:ext cx="3852000" cy="4178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Этот принцип служит для того, чтобы устранить зависимость классов верхнего уровня от классов нижнего уровня за счёт введения интерфейсов.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203" name="Рисунок 7" descr=""/>
          <p:cNvPicPr/>
          <p:nvPr/>
        </p:nvPicPr>
        <p:blipFill>
          <a:blip r:embed="rId3"/>
          <a:stretch/>
        </p:blipFill>
        <p:spPr>
          <a:xfrm>
            <a:off x="118440" y="2100960"/>
            <a:ext cx="7425000" cy="3756240"/>
          </a:xfrm>
          <a:prstGeom prst="rect">
            <a:avLst/>
          </a:prstGeom>
          <a:ln>
            <a:noFill/>
          </a:ln>
        </p:spPr>
      </p:pic>
      <p:sp>
        <p:nvSpPr>
          <p:cNvPr id="204" name="TextShape 4"/>
          <p:cNvSpPr txBox="1"/>
          <p:nvPr/>
        </p:nvSpPr>
        <p:spPr>
          <a:xfrm>
            <a:off x="11016000" y="6269040"/>
            <a:ext cx="93600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fld id="{67388F32-FD9E-44B4-A667-B1567F401627}" type="slidenum">
              <a:rPr b="0" lang="ru-RU" sz="2400" spc="-1" strike="noStrike">
                <a:latin typeface="Times New Roman"/>
              </a:rPr>
              <a:t>&lt;номер&gt;</a:t>
            </a:fld>
            <a:endParaRPr b="0" lang="ru-RU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Рисунок 10_0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680" cy="837720"/>
          </a:xfrm>
          <a:prstGeom prst="rect">
            <a:avLst/>
          </a:prstGeom>
          <a:ln>
            <a:noFill/>
          </a:ln>
        </p:spPr>
      </p:pic>
      <p:pic>
        <p:nvPicPr>
          <p:cNvPr id="206" name="Рисунок 2_1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400" cy="69696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 flipV="1">
            <a:off x="1136880" y="1420560"/>
            <a:ext cx="10054440" cy="4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8" name="TextShape 2"/>
          <p:cNvSpPr txBox="1"/>
          <p:nvPr/>
        </p:nvSpPr>
        <p:spPr>
          <a:xfrm>
            <a:off x="3126960" y="676080"/>
            <a:ext cx="9108720" cy="696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1" lang="ru-RU" sz="3600" spc="-1" strike="noStrike">
                <a:solidFill>
                  <a:srgbClr val="c00000"/>
                </a:solidFill>
                <a:latin typeface="Calibri Light"/>
                <a:ea typeface="Calibri Light"/>
              </a:rPr>
              <a:t>Вопрос 1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TextShape 3"/>
          <p:cNvSpPr txBox="1"/>
          <p:nvPr/>
        </p:nvSpPr>
        <p:spPr>
          <a:xfrm>
            <a:off x="11016000" y="6269040"/>
            <a:ext cx="93600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fld id="{A50E7CCC-4C34-4BF1-851B-EC5F39C5C8A9}" type="slidenum">
              <a:rPr b="0" lang="ru-RU" sz="2400" spc="-1" strike="noStrike">
                <a:latin typeface="Times New Roman"/>
              </a:rPr>
              <a:t>&lt;номер&gt;</a:t>
            </a:fld>
            <a:endParaRPr b="0" lang="ru-RU" sz="2400" spc="-1" strike="noStrike">
              <a:latin typeface="Times New Roman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288000" y="2880000"/>
            <a:ext cx="6695640" cy="1583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Какое приемущество и какой недостаток использования паттернов вы посчитали самым существенным?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3"/>
          <a:stretch/>
        </p:blipFill>
        <p:spPr>
          <a:xfrm>
            <a:off x="7422120" y="2304000"/>
            <a:ext cx="3665520" cy="366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Рисунок 10_1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680" cy="837720"/>
          </a:xfrm>
          <a:prstGeom prst="rect">
            <a:avLst/>
          </a:prstGeom>
          <a:ln>
            <a:noFill/>
          </a:ln>
        </p:spPr>
      </p:pic>
      <p:pic>
        <p:nvPicPr>
          <p:cNvPr id="213" name="Рисунок 2_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400" cy="696960"/>
          </a:xfrm>
          <a:prstGeom prst="rect">
            <a:avLst/>
          </a:prstGeom>
          <a:ln>
            <a:noFill/>
          </a:ln>
        </p:spPr>
      </p:pic>
      <p:sp>
        <p:nvSpPr>
          <p:cNvPr id="214" name="CustomShape 1"/>
          <p:cNvSpPr/>
          <p:nvPr/>
        </p:nvSpPr>
        <p:spPr>
          <a:xfrm flipV="1">
            <a:off x="1136880" y="1420560"/>
            <a:ext cx="10054440" cy="4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5" name="TextShape 2"/>
          <p:cNvSpPr txBox="1"/>
          <p:nvPr/>
        </p:nvSpPr>
        <p:spPr>
          <a:xfrm>
            <a:off x="3126960" y="676080"/>
            <a:ext cx="9108720" cy="696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1" lang="ru-RU" sz="3600" spc="-1" strike="noStrike">
                <a:solidFill>
                  <a:srgbClr val="c00000"/>
                </a:solidFill>
                <a:latin typeface="Calibri Light"/>
                <a:ea typeface="Calibri Light"/>
              </a:rPr>
              <a:t>Вопрос 2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TextShape 3"/>
          <p:cNvSpPr txBox="1"/>
          <p:nvPr/>
        </p:nvSpPr>
        <p:spPr>
          <a:xfrm>
            <a:off x="11016000" y="6269040"/>
            <a:ext cx="93600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fld id="{C8B2DE08-DB38-4954-9A3B-1D8D425EAB63}" type="slidenum">
              <a:rPr b="0" lang="ru-RU" sz="2400" spc="-1" strike="noStrike">
                <a:latin typeface="Times New Roman"/>
              </a:rPr>
              <a:t>&lt;номер&gt;</a:t>
            </a:fld>
            <a:endParaRPr b="0" lang="ru-RU" sz="2400" spc="-1" strike="noStrike">
              <a:latin typeface="Times New Roman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288000" y="2880000"/>
            <a:ext cx="7199640" cy="2447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Сущности должны быть открыты для расширения, но закрыты для изменения.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Какой принцип описывается этой фразой?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3"/>
          <a:stretch/>
        </p:blipFill>
        <p:spPr>
          <a:xfrm>
            <a:off x="8064000" y="1904760"/>
            <a:ext cx="3463920" cy="385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Рисунок 10_2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680" cy="837720"/>
          </a:xfrm>
          <a:prstGeom prst="rect">
            <a:avLst/>
          </a:prstGeom>
          <a:ln>
            <a:noFill/>
          </a:ln>
        </p:spPr>
      </p:pic>
      <p:pic>
        <p:nvPicPr>
          <p:cNvPr id="220" name="Рисунок 2_3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400" cy="696960"/>
          </a:xfrm>
          <a:prstGeom prst="rect">
            <a:avLst/>
          </a:prstGeom>
          <a:ln>
            <a:noFill/>
          </a:ln>
        </p:spPr>
      </p:pic>
      <p:sp>
        <p:nvSpPr>
          <p:cNvPr id="221" name="CustomShape 1"/>
          <p:cNvSpPr/>
          <p:nvPr/>
        </p:nvSpPr>
        <p:spPr>
          <a:xfrm flipV="1">
            <a:off x="1136880" y="1420560"/>
            <a:ext cx="10054440" cy="4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2" name="TextShape 2"/>
          <p:cNvSpPr txBox="1"/>
          <p:nvPr/>
        </p:nvSpPr>
        <p:spPr>
          <a:xfrm>
            <a:off x="3126960" y="676080"/>
            <a:ext cx="9108720" cy="696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1" lang="ru-RU" sz="3600" spc="-1" strike="noStrike">
                <a:solidFill>
                  <a:srgbClr val="c00000"/>
                </a:solidFill>
                <a:latin typeface="Calibri Light"/>
                <a:ea typeface="Calibri Light"/>
              </a:rPr>
              <a:t>Вопрос 3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TextShape 3"/>
          <p:cNvSpPr txBox="1"/>
          <p:nvPr/>
        </p:nvSpPr>
        <p:spPr>
          <a:xfrm>
            <a:off x="11016000" y="6269040"/>
            <a:ext cx="93600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fld id="{EB9F8F3F-EF78-476D-BDE6-22B9027C8532}" type="slidenum">
              <a:rPr b="0" lang="ru-RU" sz="2400" spc="-1" strike="noStrike">
                <a:latin typeface="Times New Roman"/>
              </a:rPr>
              <a:t>&lt;номер&gt;</a:t>
            </a:fld>
            <a:endParaRPr b="0" lang="ru-RU" sz="2400" spc="-1" strike="noStrike">
              <a:latin typeface="Times New Roman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288000" y="2880000"/>
            <a:ext cx="6695640" cy="2375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Для какой парадигмы программирования используются принципы SOLID?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6984000" y="2160000"/>
            <a:ext cx="4623840" cy="3082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Рисунок 4" descr=""/>
          <p:cNvPicPr/>
          <p:nvPr/>
        </p:nvPicPr>
        <p:blipFill>
          <a:blip r:embed="rId1"/>
          <a:stretch/>
        </p:blipFill>
        <p:spPr>
          <a:xfrm>
            <a:off x="5846040" y="3960"/>
            <a:ext cx="6341760" cy="6849720"/>
          </a:xfrm>
          <a:prstGeom prst="rect">
            <a:avLst/>
          </a:prstGeom>
          <a:ln>
            <a:noFill/>
          </a:ln>
        </p:spPr>
      </p:pic>
      <p:pic>
        <p:nvPicPr>
          <p:cNvPr id="227" name="Рисунок 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9920" y="2574360"/>
            <a:ext cx="4322520" cy="1346400"/>
          </a:xfrm>
          <a:prstGeom prst="rect">
            <a:avLst/>
          </a:prstGeom>
          <a:ln>
            <a:noFill/>
          </a:ln>
        </p:spPr>
      </p:pic>
      <p:sp>
        <p:nvSpPr>
          <p:cNvPr id="228" name="TextShape 1"/>
          <p:cNvSpPr txBox="1"/>
          <p:nvPr/>
        </p:nvSpPr>
        <p:spPr>
          <a:xfrm>
            <a:off x="6097680" y="1600920"/>
            <a:ext cx="5915520" cy="323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ru-RU" sz="4400" spc="-1" strike="noStrike">
                <a:solidFill>
                  <a:srgbClr val="ffffff"/>
                </a:solidFill>
                <a:latin typeface="Calibri Light"/>
              </a:rPr>
              <a:t>Спасибо за внимание!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Рисунок 10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680" cy="837720"/>
          </a:xfrm>
          <a:prstGeom prst="rect">
            <a:avLst/>
          </a:prstGeom>
          <a:ln>
            <a:noFill/>
          </a:ln>
        </p:spPr>
      </p:pic>
      <p:pic>
        <p:nvPicPr>
          <p:cNvPr id="128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400" cy="69696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 flipV="1">
            <a:off x="1136880" y="1420560"/>
            <a:ext cx="10054440" cy="4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0" name="TextShape 2"/>
          <p:cNvSpPr txBox="1"/>
          <p:nvPr/>
        </p:nvSpPr>
        <p:spPr>
          <a:xfrm>
            <a:off x="3126960" y="684360"/>
            <a:ext cx="6822720" cy="696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Оглавление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477720" y="1760040"/>
            <a:ext cx="5926320" cy="470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>
            <a:normAutofit/>
          </a:bodyPr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b="1" lang="ru-RU" sz="2400" spc="-1" strike="noStrike">
                <a:solidFill>
                  <a:srgbClr val="ffffff"/>
                </a:solidFill>
                <a:latin typeface="Calibri"/>
                <a:ea typeface="Calibri"/>
              </a:rPr>
              <a:t>Что такое паттерны</a:t>
            </a:r>
            <a:endParaRPr b="0" lang="ru-RU" sz="24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b="1" lang="ru-RU" sz="2400" spc="-1" strike="noStrike">
                <a:solidFill>
                  <a:srgbClr val="ffffff"/>
                </a:solidFill>
                <a:latin typeface="Calibri"/>
                <a:ea typeface="Calibri"/>
              </a:rPr>
              <a:t>Виды паттернов проектирования</a:t>
            </a:r>
            <a:endParaRPr b="0" lang="ru-RU" sz="24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b="1" lang="ru-RU" sz="2400" spc="-1" strike="noStrike">
                <a:solidFill>
                  <a:srgbClr val="ffffff"/>
                </a:solidFill>
                <a:latin typeface="Calibri"/>
                <a:ea typeface="Calibri"/>
              </a:rPr>
              <a:t>Какой паттерн применить?</a:t>
            </a:r>
            <a:endParaRPr b="0" lang="ru-RU" sz="24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b="1" lang="ru-RU" sz="2400" spc="-1" strike="noStrike">
                <a:solidFill>
                  <a:srgbClr val="ffffff"/>
                </a:solidFill>
                <a:latin typeface="Calibri"/>
                <a:ea typeface="Calibri"/>
              </a:rPr>
              <a:t>Преимущества и недостатки паттернов</a:t>
            </a:r>
            <a:endParaRPr b="0" lang="ru-RU" sz="24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b="1" lang="ru-RU" sz="2400" spc="-1" strike="noStrike">
                <a:solidFill>
                  <a:srgbClr val="ffffff"/>
                </a:solidFill>
                <a:latin typeface="Calibri"/>
                <a:ea typeface="Calibri"/>
              </a:rPr>
              <a:t>SOLID</a:t>
            </a:r>
            <a:endParaRPr b="0" lang="ru-RU" sz="24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b="1" lang="ru-RU" sz="2400" spc="-1" strike="noStrike">
                <a:solidFill>
                  <a:srgbClr val="ffffff"/>
                </a:solidFill>
                <a:latin typeface="Calibri"/>
                <a:ea typeface="Calibri"/>
              </a:rPr>
              <a:t>SRP</a:t>
            </a:r>
            <a:endParaRPr b="0" lang="ru-RU" sz="24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b="1" lang="ru-RU" sz="2400" spc="-1" strike="noStrike">
                <a:solidFill>
                  <a:srgbClr val="ffffff"/>
                </a:solidFill>
                <a:latin typeface="Calibri"/>
                <a:ea typeface="Calibri"/>
              </a:rPr>
              <a:t>OCP</a:t>
            </a:r>
            <a:endParaRPr b="0" lang="ru-RU" sz="24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b="1" lang="ru-RU" sz="2400" spc="-1" strike="noStrike">
                <a:solidFill>
                  <a:srgbClr val="ffffff"/>
                </a:solidFill>
                <a:latin typeface="Calibri"/>
                <a:ea typeface="Calibri"/>
              </a:rPr>
              <a:t>LSP</a:t>
            </a:r>
            <a:endParaRPr b="0" lang="ru-RU" sz="24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b="1" lang="ru-RU" sz="2400" spc="-1" strike="noStrike">
                <a:solidFill>
                  <a:srgbClr val="ffffff"/>
                </a:solidFill>
                <a:latin typeface="Calibri"/>
                <a:ea typeface="Calibri"/>
              </a:rPr>
              <a:t>ISP</a:t>
            </a:r>
            <a:endParaRPr b="0" lang="ru-RU" sz="24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b="1" lang="ru-RU" sz="2400" spc="-1" strike="noStrike">
                <a:solidFill>
                  <a:srgbClr val="ffffff"/>
                </a:solidFill>
                <a:latin typeface="Calibri"/>
                <a:ea typeface="Calibri"/>
              </a:rPr>
              <a:t>DIP</a:t>
            </a:r>
            <a:endParaRPr b="0" lang="ru-RU" sz="24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b="1" lang="ru-RU" sz="2400" spc="-1" strike="noStrike">
                <a:solidFill>
                  <a:srgbClr val="ffffff"/>
                </a:solidFill>
                <a:latin typeface="Calibri"/>
                <a:ea typeface="Calibri"/>
              </a:rPr>
              <a:t>Вопросы</a:t>
            </a:r>
            <a:endParaRPr b="0" lang="ru-RU" sz="2400" spc="-1" strike="noStrike">
              <a:latin typeface="Arial"/>
            </a:endParaRPr>
          </a:p>
        </p:txBody>
      </p:sp>
      <p:pic>
        <p:nvPicPr>
          <p:cNvPr id="132" name="Рисунок 7" descr="Изображение выглядит как внутренний&#10;&#10;Автоматически созданное описание"/>
          <p:cNvPicPr/>
          <p:nvPr/>
        </p:nvPicPr>
        <p:blipFill>
          <a:blip r:embed="rId3"/>
          <a:stretch/>
        </p:blipFill>
        <p:spPr>
          <a:xfrm>
            <a:off x="6756480" y="2413800"/>
            <a:ext cx="5257440" cy="3681000"/>
          </a:xfrm>
          <a:prstGeom prst="rect">
            <a:avLst/>
          </a:prstGeom>
          <a:ln>
            <a:noFill/>
          </a:ln>
        </p:spPr>
      </p:pic>
      <p:sp>
        <p:nvSpPr>
          <p:cNvPr id="133" name="TextShape 4"/>
          <p:cNvSpPr txBox="1"/>
          <p:nvPr/>
        </p:nvSpPr>
        <p:spPr>
          <a:xfrm>
            <a:off x="11016000" y="6269040"/>
            <a:ext cx="93600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fld id="{74CA8AA0-E35B-47D1-B2A5-993BE996322A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Рисунок 10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680" cy="837720"/>
          </a:xfrm>
          <a:prstGeom prst="rect">
            <a:avLst/>
          </a:prstGeom>
          <a:ln>
            <a:noFill/>
          </a:ln>
        </p:spPr>
      </p:pic>
      <p:pic>
        <p:nvPicPr>
          <p:cNvPr id="135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400" cy="696960"/>
          </a:xfrm>
          <a:prstGeom prst="rect">
            <a:avLst/>
          </a:prstGeom>
          <a:ln>
            <a:noFill/>
          </a:ln>
        </p:spPr>
      </p:pic>
      <p:sp>
        <p:nvSpPr>
          <p:cNvPr id="136" name="CustomShape 1"/>
          <p:cNvSpPr/>
          <p:nvPr/>
        </p:nvSpPr>
        <p:spPr>
          <a:xfrm flipV="1">
            <a:off x="1136880" y="1420560"/>
            <a:ext cx="10054440" cy="4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3126960" y="684360"/>
            <a:ext cx="6822720" cy="696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Что такое паттерны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1519200" y="1768680"/>
            <a:ext cx="8381520" cy="1147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</a:rPr>
              <a:t>Паттерн - </a:t>
            </a: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это типовое решение для часто встречающейся задачи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139" name="Рисунок 7" descr=""/>
          <p:cNvPicPr/>
          <p:nvPr/>
        </p:nvPicPr>
        <p:blipFill>
          <a:blip r:embed="rId3"/>
          <a:stretch/>
        </p:blipFill>
        <p:spPr>
          <a:xfrm>
            <a:off x="2692440" y="3075840"/>
            <a:ext cx="6078600" cy="3372840"/>
          </a:xfrm>
          <a:prstGeom prst="rect">
            <a:avLst/>
          </a:prstGeom>
          <a:ln>
            <a:noFill/>
          </a:ln>
        </p:spPr>
      </p:pic>
      <p:sp>
        <p:nvSpPr>
          <p:cNvPr id="140" name="TextShape 4"/>
          <p:cNvSpPr txBox="1"/>
          <p:nvPr/>
        </p:nvSpPr>
        <p:spPr>
          <a:xfrm>
            <a:off x="11016000" y="6269040"/>
            <a:ext cx="93600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fld id="{1B9C735F-C7CB-4565-A65B-B5E05A19DDA6}" type="slidenum">
              <a:rPr b="0" lang="ru-RU" sz="2400" spc="-1" strike="noStrike">
                <a:latin typeface="Times New Roman"/>
              </a:rPr>
              <a:t>3</a:t>
            </a:fld>
            <a:endParaRPr b="0" lang="ru-RU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0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680" cy="837720"/>
          </a:xfrm>
          <a:prstGeom prst="rect">
            <a:avLst/>
          </a:prstGeom>
          <a:ln>
            <a:noFill/>
          </a:ln>
        </p:spPr>
      </p:pic>
      <p:pic>
        <p:nvPicPr>
          <p:cNvPr id="142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400" cy="696960"/>
          </a:xfrm>
          <a:prstGeom prst="rect">
            <a:avLst/>
          </a:prstGeom>
          <a:ln>
            <a:noFill/>
          </a:ln>
        </p:spPr>
      </p:pic>
      <p:sp>
        <p:nvSpPr>
          <p:cNvPr id="143" name="CustomShape 1"/>
          <p:cNvSpPr/>
          <p:nvPr/>
        </p:nvSpPr>
        <p:spPr>
          <a:xfrm flipV="1">
            <a:off x="1136880" y="1420560"/>
            <a:ext cx="10054440" cy="4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" name="TextShape 2"/>
          <p:cNvSpPr txBox="1"/>
          <p:nvPr/>
        </p:nvSpPr>
        <p:spPr>
          <a:xfrm>
            <a:off x="3126960" y="684360"/>
            <a:ext cx="6822720" cy="696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1" lang="ru-RU" sz="3600" spc="-1" strike="noStrike">
                <a:solidFill>
                  <a:srgbClr val="c00000"/>
                </a:solidFill>
                <a:latin typeface="Calibri Light"/>
              </a:rPr>
              <a:t>Виды паттернов проектирования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TextShape 3"/>
          <p:cNvSpPr txBox="1"/>
          <p:nvPr/>
        </p:nvSpPr>
        <p:spPr>
          <a:xfrm>
            <a:off x="646920" y="1793880"/>
            <a:ext cx="8381520" cy="43815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Порождающие.</a:t>
            </a: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 Такие шаблоны нужны, чтобы оптимизировать создание того или иного объекта. 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Структурные  </a:t>
            </a: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Отвечают за то, как объекты структурированы в коде. Они описывают, каким образом простые классы и объекты «собираются» в более сложные.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Поведенческие.</a:t>
            </a: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 Это паттерны проектирования, которые описывают, как объекты себя ведут и взаимодействуют с другими. 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146" name="Рисунок 7" descr=""/>
          <p:cNvPicPr/>
          <p:nvPr/>
        </p:nvPicPr>
        <p:blipFill>
          <a:blip r:embed="rId3"/>
          <a:stretch/>
        </p:blipFill>
        <p:spPr>
          <a:xfrm>
            <a:off x="9127080" y="1947240"/>
            <a:ext cx="2742840" cy="2742840"/>
          </a:xfrm>
          <a:prstGeom prst="rect">
            <a:avLst/>
          </a:prstGeom>
          <a:ln>
            <a:noFill/>
          </a:ln>
        </p:spPr>
      </p:pic>
      <p:sp>
        <p:nvSpPr>
          <p:cNvPr id="147" name="TextShape 4"/>
          <p:cNvSpPr txBox="1"/>
          <p:nvPr/>
        </p:nvSpPr>
        <p:spPr>
          <a:xfrm>
            <a:off x="11016000" y="6269040"/>
            <a:ext cx="93600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fld id="{CCE7DA37-05A3-4B65-8103-AEB58FFCAA51}" type="slidenum">
              <a:rPr b="0" lang="ru-RU" sz="2400" spc="-1" strike="noStrike">
                <a:latin typeface="Times New Roman"/>
              </a:rPr>
              <a:t>&lt;номер&gt;</a:t>
            </a:fld>
            <a:endParaRPr b="0" lang="ru-RU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Рисунок 10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680" cy="837720"/>
          </a:xfrm>
          <a:prstGeom prst="rect">
            <a:avLst/>
          </a:prstGeom>
          <a:ln>
            <a:noFill/>
          </a:ln>
        </p:spPr>
      </p:pic>
      <p:pic>
        <p:nvPicPr>
          <p:cNvPr id="149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400" cy="69696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 flipV="1">
            <a:off x="1136880" y="1420560"/>
            <a:ext cx="10054440" cy="4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1" name="TextShape 2"/>
          <p:cNvSpPr txBox="1"/>
          <p:nvPr/>
        </p:nvSpPr>
        <p:spPr>
          <a:xfrm>
            <a:off x="3126960" y="684360"/>
            <a:ext cx="6822720" cy="696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1" lang="ru-RU" sz="3600" spc="-1" strike="noStrike">
                <a:solidFill>
                  <a:srgbClr val="c00000"/>
                </a:solidFill>
                <a:latin typeface="Calibri Light"/>
              </a:rPr>
              <a:t>Какой паттерн применить?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3"/>
          <p:cNvSpPr txBox="1"/>
          <p:nvPr/>
        </p:nvSpPr>
        <p:spPr>
          <a:xfrm>
            <a:off x="460800" y="1793880"/>
            <a:ext cx="8381520" cy="43815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>
            <a:normAutofit fontScale="87000"/>
          </a:bodyPr>
          <a:p>
            <a:pPr marL="285840" indent="-2854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Symbol"/>
              <a:buChar char="•"/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выделить сущности, которые используются в процессе;</a:t>
            </a:r>
            <a:endParaRPr b="0" lang="ru-RU" sz="3200" spc="-1" strike="noStrike">
              <a:latin typeface="Arial"/>
            </a:endParaRPr>
          </a:p>
          <a:p>
            <a:pPr marL="285840" indent="-2854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Symbol"/>
              <a:buChar char="•"/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продумать связи между ними;</a:t>
            </a:r>
            <a:endParaRPr b="0" lang="ru-RU" sz="3200" spc="-1" strike="noStrike">
              <a:latin typeface="Arial"/>
            </a:endParaRPr>
          </a:p>
          <a:p>
            <a:pPr marL="285840" indent="-2854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Symbol"/>
              <a:buChar char="•"/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абстрагировать получившуюся систему от конкретной задачи;</a:t>
            </a:r>
            <a:endParaRPr b="0" lang="ru-RU" sz="3200" spc="-1" strike="noStrike">
              <a:latin typeface="Arial"/>
            </a:endParaRPr>
          </a:p>
          <a:p>
            <a:pPr marL="285840" indent="-2854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Symbol"/>
              <a:buChar char="•"/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посмотреть, не подходит ли проблема по смыслу на что-то, для чего есть паттерн;</a:t>
            </a:r>
            <a:endParaRPr b="0" lang="ru-RU" sz="3200" spc="-1" strike="noStrike">
              <a:latin typeface="Arial"/>
            </a:endParaRPr>
          </a:p>
          <a:p>
            <a:pPr marL="285840" indent="-2854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Symbol"/>
              <a:buChar char="•"/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выбрать несколько паттернов из нужной группы и посмотреть какой подходит лучше;</a:t>
            </a:r>
            <a:endParaRPr b="0" lang="ru-RU" sz="3200" spc="-1" strike="noStrike">
              <a:latin typeface="Arial"/>
            </a:endParaRPr>
          </a:p>
          <a:p>
            <a:pPr marL="285840" indent="-2854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Symbol"/>
              <a:buChar char="•"/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продумать конкретную реализацию этого паттерна с учетом особенностей задачи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153" name="Рисунок 7" descr=""/>
          <p:cNvPicPr/>
          <p:nvPr/>
        </p:nvPicPr>
        <p:blipFill>
          <a:blip r:embed="rId3"/>
          <a:stretch/>
        </p:blipFill>
        <p:spPr>
          <a:xfrm>
            <a:off x="8949240" y="2502720"/>
            <a:ext cx="3013920" cy="3020760"/>
          </a:xfrm>
          <a:prstGeom prst="rect">
            <a:avLst/>
          </a:prstGeom>
          <a:ln>
            <a:noFill/>
          </a:ln>
        </p:spPr>
      </p:pic>
      <p:sp>
        <p:nvSpPr>
          <p:cNvPr id="154" name="TextShape 4"/>
          <p:cNvSpPr txBox="1"/>
          <p:nvPr/>
        </p:nvSpPr>
        <p:spPr>
          <a:xfrm>
            <a:off x="11016000" y="6269040"/>
            <a:ext cx="93600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fld id="{FAE7CF18-DA13-4DA7-8F2F-875DAD61FFDD}" type="slidenum">
              <a:rPr b="0" lang="ru-RU" sz="2400" spc="-1" strike="noStrike">
                <a:latin typeface="Times New Roman"/>
              </a:rPr>
              <a:t>&lt;номер&gt;</a:t>
            </a:fld>
            <a:endParaRPr b="0" lang="ru-RU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Рисунок 10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680" cy="837720"/>
          </a:xfrm>
          <a:prstGeom prst="rect">
            <a:avLst/>
          </a:prstGeom>
          <a:ln>
            <a:noFill/>
          </a:ln>
        </p:spPr>
      </p:pic>
      <p:pic>
        <p:nvPicPr>
          <p:cNvPr id="156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400" cy="696960"/>
          </a:xfrm>
          <a:prstGeom prst="rect">
            <a:avLst/>
          </a:prstGeom>
          <a:ln>
            <a:noFill/>
          </a:ln>
        </p:spPr>
      </p:pic>
      <p:sp>
        <p:nvSpPr>
          <p:cNvPr id="157" name="CustomShape 1"/>
          <p:cNvSpPr/>
          <p:nvPr/>
        </p:nvSpPr>
        <p:spPr>
          <a:xfrm flipV="1">
            <a:off x="1136880" y="1420560"/>
            <a:ext cx="10054440" cy="4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8" name="TextShape 2"/>
          <p:cNvSpPr txBox="1"/>
          <p:nvPr/>
        </p:nvSpPr>
        <p:spPr>
          <a:xfrm>
            <a:off x="3126960" y="676080"/>
            <a:ext cx="8067240" cy="696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1" lang="ru-RU" sz="3600" spc="-1" strike="noStrike">
                <a:solidFill>
                  <a:srgbClr val="c00000"/>
                </a:solidFill>
                <a:latin typeface="Calibri Light"/>
              </a:rPr>
              <a:t>Преимущества и недостатки паттернов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TextShape 3"/>
          <p:cNvSpPr txBox="1"/>
          <p:nvPr/>
        </p:nvSpPr>
        <p:spPr>
          <a:xfrm>
            <a:off x="460800" y="1793880"/>
            <a:ext cx="4495320" cy="43261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>
            <a:normAutofit/>
          </a:bodyPr>
          <a:p>
            <a:pPr marL="285840" indent="-2854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Symbol"/>
              <a:buChar char="•"/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Ускоряют и облегчают написание кода.</a:t>
            </a:r>
            <a:endParaRPr b="0" lang="ru-RU" sz="3200" spc="-1" strike="noStrike">
              <a:latin typeface="Arial"/>
            </a:endParaRPr>
          </a:p>
          <a:p>
            <a:pPr marL="285840" indent="-2854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Symbol"/>
              <a:buChar char="•"/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Делают код более читаемым и эффективным.</a:t>
            </a:r>
            <a:endParaRPr b="0" lang="ru-RU" sz="3200" spc="-1" strike="noStrike">
              <a:latin typeface="Arial"/>
            </a:endParaRPr>
          </a:p>
          <a:p>
            <a:pPr marL="285840" indent="-2854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Symbol"/>
              <a:buChar char="•"/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Упрощают взаимопонимание между разработчиками.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6861600" y="1793880"/>
            <a:ext cx="4563000" cy="42541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83000"/>
          </a:bodyPr>
          <a:p>
            <a:pPr marL="285840" indent="-2854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Symbol"/>
              <a:buChar char="•"/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Использование паттернов ради паттернов усложняет код и запутывает разработчиков.</a:t>
            </a:r>
            <a:endParaRPr b="0" lang="ru-RU" sz="3200" spc="-1" strike="noStrike">
              <a:latin typeface="Arial"/>
            </a:endParaRPr>
          </a:p>
          <a:p>
            <a:pPr marL="285840" indent="-2854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Symbol"/>
              <a:buChar char="•"/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Неправильное применение шаблона способно сделать программу менее эффективной.</a:t>
            </a:r>
            <a:endParaRPr b="0" lang="ru-RU" sz="3200" spc="-1" strike="noStrike">
              <a:latin typeface="Arial"/>
            </a:endParaRPr>
          </a:p>
          <a:p>
            <a:pPr marL="285840" indent="-2854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Symbol"/>
              <a:buChar char="•"/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Паттерны не универсальны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161" name="Рисунок 12" descr="Изображение выглядит как стрела&#10;&#10;Автоматически созданное описание"/>
          <p:cNvPicPr/>
          <p:nvPr/>
        </p:nvPicPr>
        <p:blipFill>
          <a:blip r:embed="rId3"/>
          <a:stretch/>
        </p:blipFill>
        <p:spPr>
          <a:xfrm>
            <a:off x="5088600" y="1947960"/>
            <a:ext cx="1574280" cy="785520"/>
          </a:xfrm>
          <a:prstGeom prst="rect">
            <a:avLst/>
          </a:prstGeom>
          <a:ln>
            <a:noFill/>
          </a:ln>
        </p:spPr>
      </p:pic>
      <p:sp>
        <p:nvSpPr>
          <p:cNvPr id="162" name="TextShape 5"/>
          <p:cNvSpPr txBox="1"/>
          <p:nvPr/>
        </p:nvSpPr>
        <p:spPr>
          <a:xfrm>
            <a:off x="11016000" y="6268680"/>
            <a:ext cx="93600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fld id="{CF763A5A-7DB9-436C-B927-B9D96B19E6D8}" type="slidenum">
              <a:rPr b="0" lang="ru-RU" sz="2400" spc="-1" strike="noStrike">
                <a:latin typeface="Times New Roman"/>
              </a:rPr>
              <a:t>&lt;номер&gt;</a:t>
            </a:fld>
            <a:endParaRPr b="0" lang="ru-RU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680" cy="837720"/>
          </a:xfrm>
          <a:prstGeom prst="rect">
            <a:avLst/>
          </a:prstGeom>
          <a:ln>
            <a:noFill/>
          </a:ln>
        </p:spPr>
      </p:pic>
      <p:pic>
        <p:nvPicPr>
          <p:cNvPr id="164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400" cy="69696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 flipV="1">
            <a:off x="1136880" y="1420560"/>
            <a:ext cx="10054440" cy="4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6" name="TextShape 2"/>
          <p:cNvSpPr txBox="1"/>
          <p:nvPr/>
        </p:nvSpPr>
        <p:spPr>
          <a:xfrm>
            <a:off x="3126960" y="684360"/>
            <a:ext cx="6822720" cy="696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1" lang="ru-RU" sz="3600" spc="-1" strike="noStrike">
                <a:solidFill>
                  <a:srgbClr val="c00000"/>
                </a:solidFill>
                <a:latin typeface="Calibri Light"/>
              </a:rPr>
              <a:t>SOLID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401400" y="2936880"/>
            <a:ext cx="4563000" cy="201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</a:rPr>
              <a:t>SOLID - это акроним для обозначения пяти основных принципов ООП и проектирования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168" name="Рисунок 7" descr=""/>
          <p:cNvPicPr/>
          <p:nvPr/>
        </p:nvPicPr>
        <p:blipFill>
          <a:blip r:embed="rId3"/>
          <a:stretch/>
        </p:blipFill>
        <p:spPr>
          <a:xfrm>
            <a:off x="5113800" y="1895760"/>
            <a:ext cx="6256440" cy="4302000"/>
          </a:xfrm>
          <a:prstGeom prst="rect">
            <a:avLst/>
          </a:prstGeom>
          <a:ln>
            <a:noFill/>
          </a:ln>
        </p:spPr>
      </p:pic>
      <p:sp>
        <p:nvSpPr>
          <p:cNvPr id="169" name="TextShape 4"/>
          <p:cNvSpPr txBox="1"/>
          <p:nvPr/>
        </p:nvSpPr>
        <p:spPr>
          <a:xfrm>
            <a:off x="11016000" y="6269040"/>
            <a:ext cx="93600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fld id="{B126213B-C32F-4E48-8F0D-DD94B136AF1E}" type="slidenum">
              <a:rPr b="0" lang="ru-RU" sz="2400" spc="-1" strike="noStrike">
                <a:latin typeface="Times New Roman"/>
              </a:rPr>
              <a:t>&lt;номер&gt;</a:t>
            </a:fld>
            <a:endParaRPr b="0" lang="ru-RU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Рисунок 10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680" cy="837720"/>
          </a:xfrm>
          <a:prstGeom prst="rect">
            <a:avLst/>
          </a:prstGeom>
          <a:ln>
            <a:noFill/>
          </a:ln>
        </p:spPr>
      </p:pic>
      <p:pic>
        <p:nvPicPr>
          <p:cNvPr id="171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400" cy="69696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 flipV="1">
            <a:off x="1136880" y="1420560"/>
            <a:ext cx="10054440" cy="4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3" name="TextShape 2"/>
          <p:cNvSpPr txBox="1"/>
          <p:nvPr/>
        </p:nvSpPr>
        <p:spPr>
          <a:xfrm>
            <a:off x="3126960" y="676080"/>
            <a:ext cx="9108720" cy="696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1" lang="ru-RU" sz="3600" spc="-1" strike="noStrike">
                <a:solidFill>
                  <a:srgbClr val="c00000"/>
                </a:solidFill>
                <a:latin typeface="Calibri Light"/>
                <a:ea typeface="Calibri Light"/>
              </a:rPr>
              <a:t>Принцип единственной ответственности (SRP)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7818120" y="1920960"/>
            <a:ext cx="3852000" cy="4178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>
            <a:normAutofit fontScale="88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Принцип служит для разделения типов поведения, благодаря которому ошибки, вызванные модификациями в одном поведении, не распространялись на прочие, не связанные с ним типы.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175" name="Рисунок 7" descr=""/>
          <p:cNvPicPr/>
          <p:nvPr/>
        </p:nvPicPr>
        <p:blipFill>
          <a:blip r:embed="rId3"/>
          <a:stretch/>
        </p:blipFill>
        <p:spPr>
          <a:xfrm>
            <a:off x="127080" y="1794600"/>
            <a:ext cx="7738200" cy="4725000"/>
          </a:xfrm>
          <a:prstGeom prst="rect">
            <a:avLst/>
          </a:prstGeom>
          <a:ln>
            <a:noFill/>
          </a:ln>
        </p:spPr>
      </p:pic>
      <p:sp>
        <p:nvSpPr>
          <p:cNvPr id="176" name="TextShape 4"/>
          <p:cNvSpPr txBox="1"/>
          <p:nvPr/>
        </p:nvSpPr>
        <p:spPr>
          <a:xfrm>
            <a:off x="11016000" y="6269040"/>
            <a:ext cx="93600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fld id="{EF7BB03F-3D70-4B06-887D-DEF6146EAD59}" type="slidenum">
              <a:rPr b="0" lang="ru-RU" sz="2400" spc="-1" strike="noStrike">
                <a:latin typeface="Times New Roman"/>
              </a:rPr>
              <a:t>&lt;номер&gt;</a:t>
            </a:fld>
            <a:endParaRPr b="0" lang="ru-RU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0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680" cy="837720"/>
          </a:xfrm>
          <a:prstGeom prst="rect">
            <a:avLst/>
          </a:prstGeom>
          <a:ln>
            <a:noFill/>
          </a:ln>
        </p:spPr>
      </p:pic>
      <p:pic>
        <p:nvPicPr>
          <p:cNvPr id="178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400" cy="696960"/>
          </a:xfrm>
          <a:prstGeom prst="rect">
            <a:avLst/>
          </a:prstGeom>
          <a:ln>
            <a:noFill/>
          </a:ln>
        </p:spPr>
      </p:pic>
      <p:sp>
        <p:nvSpPr>
          <p:cNvPr id="179" name="CustomShape 1"/>
          <p:cNvSpPr/>
          <p:nvPr/>
        </p:nvSpPr>
        <p:spPr>
          <a:xfrm flipV="1">
            <a:off x="1136880" y="1420560"/>
            <a:ext cx="10054440" cy="4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0" name="TextShape 2"/>
          <p:cNvSpPr txBox="1"/>
          <p:nvPr/>
        </p:nvSpPr>
        <p:spPr>
          <a:xfrm>
            <a:off x="3126960" y="676080"/>
            <a:ext cx="9108720" cy="696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1" lang="ru-RU" sz="3600" spc="-1" strike="noStrike">
                <a:solidFill>
                  <a:srgbClr val="c00000"/>
                </a:solidFill>
                <a:latin typeface="Calibri Light"/>
                <a:ea typeface="Calibri Light"/>
              </a:rPr>
              <a:t>Принцип открытости/закрытости (OCP)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TextShape 3"/>
          <p:cNvSpPr txBox="1"/>
          <p:nvPr/>
        </p:nvSpPr>
        <p:spPr>
          <a:xfrm>
            <a:off x="7818120" y="1920960"/>
            <a:ext cx="3852000" cy="4178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>
            <a:normAutofit fontScale="70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Принцип служит для того, чтобы делать поведение класса более разнообразным, не вмешиваясь в текущие операции, которые он выполняет. Благодаря этому вы избегаете ошибок в тех фрагментах кода, где задействован этот класс.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182" name="Рисунок 7" descr=""/>
          <p:cNvPicPr/>
          <p:nvPr/>
        </p:nvPicPr>
        <p:blipFill>
          <a:blip r:embed="rId3"/>
          <a:stretch/>
        </p:blipFill>
        <p:spPr>
          <a:xfrm>
            <a:off x="262440" y="1864080"/>
            <a:ext cx="7416360" cy="4348800"/>
          </a:xfrm>
          <a:prstGeom prst="rect">
            <a:avLst/>
          </a:prstGeom>
          <a:ln>
            <a:noFill/>
          </a:ln>
        </p:spPr>
      </p:pic>
      <p:sp>
        <p:nvSpPr>
          <p:cNvPr id="183" name="TextShape 4"/>
          <p:cNvSpPr txBox="1"/>
          <p:nvPr/>
        </p:nvSpPr>
        <p:spPr>
          <a:xfrm>
            <a:off x="11016000" y="6269040"/>
            <a:ext cx="93600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fld id="{065CE612-572F-4338-AE91-AAD68FFAE393}" type="slidenum">
              <a:rPr b="0" lang="ru-RU" sz="2400" spc="-1" strike="noStrike">
                <a:latin typeface="Times New Roman"/>
              </a:rPr>
              <a:t>&lt;номер&gt;</a:t>
            </a:fld>
            <a:endParaRPr b="0" lang="ru-RU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LibreOffice/6.4.5.2$Windows_x86 LibreOffice_project/a726b36747cf2001e06b58ad5db1aa3a9a1872d6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2023-03-06T08:53:49Z</dcterms:created>
  <dc:creator/>
  <dc:description/>
  <dc:language>ru-RU</dc:language>
  <cp:lastModifiedBy/>
  <dcterms:modified xsi:type="dcterms:W3CDTF">2023-03-10T14:37:34Z</dcterms:modified>
  <cp:revision>177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